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73" r:id="rId4"/>
    <p:sldId id="266" r:id="rId5"/>
    <p:sldId id="258" r:id="rId6"/>
    <p:sldId id="267" r:id="rId7"/>
    <p:sldId id="274" r:id="rId8"/>
    <p:sldId id="261" r:id="rId9"/>
    <p:sldId id="268" r:id="rId10"/>
    <p:sldId id="262" r:id="rId11"/>
    <p:sldId id="269" r:id="rId12"/>
    <p:sldId id="263" r:id="rId13"/>
    <p:sldId id="278" r:id="rId14"/>
    <p:sldId id="270" r:id="rId15"/>
    <p:sldId id="264" r:id="rId16"/>
    <p:sldId id="276" r:id="rId17"/>
    <p:sldId id="271" r:id="rId18"/>
    <p:sldId id="265" r:id="rId19"/>
    <p:sldId id="272" r:id="rId20"/>
    <p:sldId id="279" r:id="rId21"/>
    <p:sldId id="25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8B45C-0920-0168-BB4E-B297439A85A4}" v="815" dt="2024-04-21T21:23:22.813"/>
    <p1510:client id="{16E6B006-1B0F-EEAB-74E5-986D4C4D5C79}" v="2" dt="2024-04-21T22:32:31.998"/>
    <p1510:client id="{263C9287-1D58-3DB4-EDFB-1A81717A48D0}" v="1341" dt="2024-04-21T22:15:43.352"/>
    <p1510:client id="{5B111AFE-0BD3-20E9-FE6B-FF3D75D81813}" v="405" dt="2024-04-21T20:59:42.892"/>
    <p1510:client id="{70FD3B82-F703-2DB5-D3CF-9A6C46707153}" v="563" dt="2024-04-21T22:32:51.059"/>
    <p1510:client id="{77D6DF39-0F3D-A258-A0A3-8B01B57F8522}" v="231" dt="2024-04-21T21:46:55.399"/>
    <p1510:client id="{7814CA28-D0B2-3D61-C0B0-640BC98792F3}" v="4" dt="2024-04-21T18:40:57.759"/>
    <p1510:client id="{98707A77-EA8C-91AB-7FC5-87F7B2E05D82}" v="148" dt="2024-04-21T21:54:13.137"/>
    <p1510:client id="{99F353D9-99DF-3F2A-FEDE-A2EE0E640EC1}" v="993" dt="2024-04-21T22:47:10.110"/>
    <p1510:client id="{F2DDC0E4-1F2D-0EC9-AF6C-67D701D31702}" v="563" dt="2024-04-21T21:56:10.202"/>
    <p1510:client id="{FC2B9658-6651-4A67-3C1A-0391F186A3D8}" v="729" dt="2024-04-21T22:27:49.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4/21/2024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374659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28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6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864313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21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26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274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29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627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4/21/2024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05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4/21/2024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211953775"/>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0A499A9F-44A4-EB8A-4708-EEA2F40EFE1C}"/>
              </a:ext>
            </a:extLst>
          </p:cNvPr>
          <p:cNvPicPr>
            <a:picLocks noChangeAspect="1"/>
          </p:cNvPicPr>
          <p:nvPr/>
        </p:nvPicPr>
        <p:blipFill rotWithShape="1">
          <a:blip r:embed="rId2"/>
          <a:srcRect t="15582" r="6" b="6"/>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p:cNvSpPr>
            <a:spLocks noGrp="1"/>
          </p:cNvSpPr>
          <p:nvPr>
            <p:ph type="ctrTitle"/>
          </p:nvPr>
        </p:nvSpPr>
        <p:spPr>
          <a:xfrm>
            <a:off x="561865" y="1247140"/>
            <a:ext cx="6404554" cy="3450844"/>
          </a:xfrm>
        </p:spPr>
        <p:txBody>
          <a:bodyPr>
            <a:normAutofit fontScale="90000"/>
          </a:bodyPr>
          <a:lstStyle/>
          <a:p>
            <a:r>
              <a:rPr lang="en-US"/>
              <a:t>Pulse-Inverted </a:t>
            </a:r>
            <a:r>
              <a:rPr lang="en-US" err="1"/>
              <a:t>Electrolyzer</a:t>
            </a:r>
            <a:r>
              <a:rPr lang="en-US"/>
              <a:t> – Capstone Team 3</a:t>
            </a:r>
          </a:p>
        </p:txBody>
      </p:sp>
      <p:sp>
        <p:nvSpPr>
          <p:cNvPr id="3" name="Subtitle 2"/>
          <p:cNvSpPr>
            <a:spLocks noGrp="1"/>
          </p:cNvSpPr>
          <p:nvPr>
            <p:ph type="subTitle" idx="1"/>
          </p:nvPr>
        </p:nvSpPr>
        <p:spPr>
          <a:xfrm>
            <a:off x="561864" y="4818126"/>
            <a:ext cx="6404555" cy="1268984"/>
          </a:xfrm>
        </p:spPr>
        <p:txBody>
          <a:bodyPr>
            <a:normAutofit lnSpcReduction="10000"/>
          </a:bodyPr>
          <a:lstStyle/>
          <a:p>
            <a:r>
              <a:rPr lang="en-US"/>
              <a:t>Brennan Angus, Matthew Beausoleil, Jacob Cooper, Wyatt Groves, Austin Jerrolds, Conner Sanders</a:t>
            </a: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B227-19B2-816F-1B94-46CBF230F56B}"/>
              </a:ext>
            </a:extLst>
          </p:cNvPr>
          <p:cNvSpPr>
            <a:spLocks noGrp="1"/>
          </p:cNvSpPr>
          <p:nvPr>
            <p:ph type="title"/>
          </p:nvPr>
        </p:nvSpPr>
        <p:spPr/>
        <p:txBody>
          <a:bodyPr/>
          <a:lstStyle/>
          <a:p>
            <a:r>
              <a:rPr lang="en-US"/>
              <a:t>Implementation - Electrolysis</a:t>
            </a:r>
          </a:p>
        </p:txBody>
      </p:sp>
      <p:sp>
        <p:nvSpPr>
          <p:cNvPr id="3" name="Content Placeholder 2">
            <a:extLst>
              <a:ext uri="{FF2B5EF4-FFF2-40B4-BE49-F238E27FC236}">
                <a16:creationId xmlns:a16="http://schemas.microsoft.com/office/drawing/2014/main" id="{DFBB5458-60F9-3B05-7901-6E24676178DB}"/>
              </a:ext>
            </a:extLst>
          </p:cNvPr>
          <p:cNvSpPr>
            <a:spLocks noGrp="1"/>
          </p:cNvSpPr>
          <p:nvPr>
            <p:ph idx="1"/>
          </p:nvPr>
        </p:nvSpPr>
        <p:spPr/>
        <p:txBody>
          <a:bodyPr vert="horz" lIns="91440" tIns="45720" rIns="91440" bIns="45720" rtlCol="0" anchor="t">
            <a:normAutofit/>
          </a:bodyPr>
          <a:lstStyle/>
          <a:p>
            <a:r>
              <a:rPr lang="en-US"/>
              <a:t>Everything was incorporated successfully.</a:t>
            </a:r>
          </a:p>
          <a:p>
            <a:pPr lvl="1">
              <a:buFont typeface="Courier New" panose="020B0604020202020204" pitchFamily="34" charset="0"/>
              <a:buChar char="o"/>
            </a:pPr>
            <a:r>
              <a:rPr lang="en-US">
                <a:ea typeface="+mn-lt"/>
                <a:cs typeface="+mn-lt"/>
              </a:rPr>
              <a:t>The expected AC pulses were produced from the pulse inverter.</a:t>
            </a:r>
          </a:p>
          <a:p>
            <a:pPr lvl="1">
              <a:buFont typeface="Courier New" panose="020B0604020202020204" pitchFamily="34" charset="0"/>
              <a:buChar char="o"/>
            </a:pPr>
            <a:r>
              <a:rPr lang="en-US"/>
              <a:t>The AC voltage was then rectified properly.</a:t>
            </a:r>
          </a:p>
          <a:p>
            <a:pPr lvl="1">
              <a:buFont typeface="Courier New" panose="020B0604020202020204" pitchFamily="34" charset="0"/>
              <a:buChar char="o"/>
            </a:pPr>
            <a:r>
              <a:rPr lang="en-US"/>
              <a:t>Magnets were attached to the outside of the cell.</a:t>
            </a:r>
            <a:endParaRPr lang="en-US" sz="1900"/>
          </a:p>
          <a:p>
            <a:r>
              <a:rPr lang="en-US"/>
              <a:t>The auxiliary capacitors were replaced to adjust the duty cycle of the pulses.</a:t>
            </a:r>
          </a:p>
          <a:p>
            <a:pPr marL="228600" lvl="1" indent="0">
              <a:buNone/>
            </a:pPr>
            <a:endParaRPr lang="en-US"/>
          </a:p>
          <a:p>
            <a:pPr lvl="1">
              <a:buFont typeface="Courier New" panose="020B0604020202020204" pitchFamily="34" charset="0"/>
              <a:buChar char="o"/>
            </a:pPr>
            <a:endParaRPr lang="en-US"/>
          </a:p>
        </p:txBody>
      </p:sp>
    </p:spTree>
    <p:extLst>
      <p:ext uri="{BB962C8B-B14F-4D97-AF65-F5344CB8AC3E}">
        <p14:creationId xmlns:p14="http://schemas.microsoft.com/office/powerpoint/2010/main" val="66395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4D25-A215-1439-FF9D-808BDBD2E918}"/>
              </a:ext>
            </a:extLst>
          </p:cNvPr>
          <p:cNvSpPr>
            <a:spLocks noGrp="1"/>
          </p:cNvSpPr>
          <p:nvPr>
            <p:ph type="title"/>
          </p:nvPr>
        </p:nvSpPr>
        <p:spPr/>
        <p:txBody>
          <a:bodyPr/>
          <a:lstStyle/>
          <a:p>
            <a:r>
              <a:rPr lang="en-US"/>
              <a:t>Design - Controller</a:t>
            </a:r>
          </a:p>
        </p:txBody>
      </p:sp>
      <p:sp>
        <p:nvSpPr>
          <p:cNvPr id="3" name="Content Placeholder 2">
            <a:extLst>
              <a:ext uri="{FF2B5EF4-FFF2-40B4-BE49-F238E27FC236}">
                <a16:creationId xmlns:a16="http://schemas.microsoft.com/office/drawing/2014/main" id="{29907AEC-348E-C6E6-8C72-CFF71EB4A00B}"/>
              </a:ext>
            </a:extLst>
          </p:cNvPr>
          <p:cNvSpPr>
            <a:spLocks noGrp="1"/>
          </p:cNvSpPr>
          <p:nvPr>
            <p:ph idx="1"/>
          </p:nvPr>
        </p:nvSpPr>
        <p:spPr/>
        <p:txBody>
          <a:bodyPr vert="horz" lIns="91440" tIns="45720" rIns="91440" bIns="45720" rtlCol="0" anchor="t">
            <a:normAutofit/>
          </a:bodyPr>
          <a:lstStyle/>
          <a:p>
            <a:r>
              <a:rPr lang="en-US"/>
              <a:t>Arduino Uno for sensor readings, efficiency calculations, and serial output.</a:t>
            </a:r>
          </a:p>
          <a:p>
            <a:r>
              <a:rPr lang="en-US"/>
              <a:t>Originally planned on using the SFM3003 for gas flow rate readings but the gas tube was too small to fit around the sensor.</a:t>
            </a:r>
          </a:p>
          <a:p>
            <a:r>
              <a:rPr lang="en-US"/>
              <a:t>Switched to FS1012 which is an analog gas flow rate sensor.</a:t>
            </a:r>
          </a:p>
          <a:p>
            <a:r>
              <a:rPr lang="en-US"/>
              <a:t>Adafruit INA260 for power readings. </a:t>
            </a:r>
          </a:p>
        </p:txBody>
      </p:sp>
    </p:spTree>
    <p:extLst>
      <p:ext uri="{BB962C8B-B14F-4D97-AF65-F5344CB8AC3E}">
        <p14:creationId xmlns:p14="http://schemas.microsoft.com/office/powerpoint/2010/main" val="11061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3D02-08C1-5C99-4673-B8528A5F9E1C}"/>
              </a:ext>
            </a:extLst>
          </p:cNvPr>
          <p:cNvSpPr>
            <a:spLocks noGrp="1"/>
          </p:cNvSpPr>
          <p:nvPr>
            <p:ph type="title"/>
          </p:nvPr>
        </p:nvSpPr>
        <p:spPr/>
        <p:txBody>
          <a:bodyPr/>
          <a:lstStyle/>
          <a:p>
            <a:r>
              <a:rPr lang="en-US"/>
              <a:t>Implementation - Controller</a:t>
            </a:r>
          </a:p>
        </p:txBody>
      </p:sp>
      <p:sp>
        <p:nvSpPr>
          <p:cNvPr id="3" name="Content Placeholder 2">
            <a:extLst>
              <a:ext uri="{FF2B5EF4-FFF2-40B4-BE49-F238E27FC236}">
                <a16:creationId xmlns:a16="http://schemas.microsoft.com/office/drawing/2014/main" id="{6F5CAEC4-5B00-9D7E-F592-072C48770E31}"/>
              </a:ext>
            </a:extLst>
          </p:cNvPr>
          <p:cNvSpPr>
            <a:spLocks noGrp="1"/>
          </p:cNvSpPr>
          <p:nvPr>
            <p:ph idx="1"/>
          </p:nvPr>
        </p:nvSpPr>
        <p:spPr/>
        <p:txBody>
          <a:bodyPr vert="horz" lIns="91440" tIns="45720" rIns="91440" bIns="45720" rtlCol="0" anchor="t">
            <a:normAutofit/>
          </a:bodyPr>
          <a:lstStyle/>
          <a:p>
            <a:r>
              <a:rPr lang="en-US" dirty="0"/>
              <a:t>Accidentally desoldered resistors off the power sensor, new ones had to be ordered.</a:t>
            </a:r>
          </a:p>
          <a:p>
            <a:r>
              <a:rPr lang="en-US" dirty="0"/>
              <a:t>The flowrate sensor originally was reading about 7.4 </a:t>
            </a:r>
            <a:r>
              <a:rPr lang="en-US" dirty="0" err="1"/>
              <a:t>sccm</a:t>
            </a:r>
            <a:r>
              <a:rPr lang="en-US" dirty="0"/>
              <a:t> while using 240 Watts but after trying to solder on wires and desolder the pins the sensor no longer behaved the same way.</a:t>
            </a:r>
          </a:p>
          <a:p>
            <a:r>
              <a:rPr lang="en-US" dirty="0"/>
              <a:t>The power sensor was about 3-4 Watts off I think this was since the sensor was not grounded with the rest of the system.</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9971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CA2E-D380-1AC4-5378-EDC818F0AAC1}"/>
              </a:ext>
            </a:extLst>
          </p:cNvPr>
          <p:cNvSpPr>
            <a:spLocks noGrp="1"/>
          </p:cNvSpPr>
          <p:nvPr>
            <p:ph type="title"/>
          </p:nvPr>
        </p:nvSpPr>
        <p:spPr/>
        <p:txBody>
          <a:bodyPr/>
          <a:lstStyle/>
          <a:p>
            <a:r>
              <a:rPr lang="en-US"/>
              <a:t>Implementation - Controller</a:t>
            </a:r>
          </a:p>
        </p:txBody>
      </p:sp>
      <p:pic>
        <p:nvPicPr>
          <p:cNvPr id="4" name="Content Placeholder 3" descr="A wood board with wires&#10;&#10;Description automatically generated">
            <a:extLst>
              <a:ext uri="{FF2B5EF4-FFF2-40B4-BE49-F238E27FC236}">
                <a16:creationId xmlns:a16="http://schemas.microsoft.com/office/drawing/2014/main" id="{EB75A62A-D594-BD27-A1C5-1D8E4524C533}"/>
              </a:ext>
            </a:extLst>
          </p:cNvPr>
          <p:cNvPicPr>
            <a:picLocks noGrp="1" noChangeAspect="1"/>
          </p:cNvPicPr>
          <p:nvPr>
            <p:ph idx="1"/>
          </p:nvPr>
        </p:nvPicPr>
        <p:blipFill>
          <a:blip r:embed="rId2"/>
          <a:stretch>
            <a:fillRect/>
          </a:stretch>
        </p:blipFill>
        <p:spPr>
          <a:xfrm>
            <a:off x="6468841" y="3892404"/>
            <a:ext cx="3523990" cy="2507295"/>
          </a:xfrm>
        </p:spPr>
      </p:pic>
      <p:pic>
        <p:nvPicPr>
          <p:cNvPr id="6" name="Picture 5" descr="A pipe connected to a piece of wood&#10;&#10;Description automatically generated">
            <a:extLst>
              <a:ext uri="{FF2B5EF4-FFF2-40B4-BE49-F238E27FC236}">
                <a16:creationId xmlns:a16="http://schemas.microsoft.com/office/drawing/2014/main" id="{B4CBCD42-C216-8EB1-741D-0A0F79C26681}"/>
              </a:ext>
            </a:extLst>
          </p:cNvPr>
          <p:cNvPicPr>
            <a:picLocks noChangeAspect="1"/>
          </p:cNvPicPr>
          <p:nvPr/>
        </p:nvPicPr>
        <p:blipFill>
          <a:blip r:embed="rId3"/>
          <a:stretch>
            <a:fillRect/>
          </a:stretch>
        </p:blipFill>
        <p:spPr>
          <a:xfrm>
            <a:off x="6472075" y="1226866"/>
            <a:ext cx="3513552" cy="2611678"/>
          </a:xfrm>
          <a:prstGeom prst="rect">
            <a:avLst/>
          </a:prstGeom>
        </p:spPr>
      </p:pic>
      <p:pic>
        <p:nvPicPr>
          <p:cNvPr id="7" name="Picture 6" descr="A circuit board with wires attached to it&#10;&#10;Description automatically generated">
            <a:extLst>
              <a:ext uri="{FF2B5EF4-FFF2-40B4-BE49-F238E27FC236}">
                <a16:creationId xmlns:a16="http://schemas.microsoft.com/office/drawing/2014/main" id="{0BA59DC9-A4C3-9DA8-1492-63C635FC470E}"/>
              </a:ext>
            </a:extLst>
          </p:cNvPr>
          <p:cNvPicPr>
            <a:picLocks noChangeAspect="1"/>
          </p:cNvPicPr>
          <p:nvPr/>
        </p:nvPicPr>
        <p:blipFill>
          <a:blip r:embed="rId4"/>
          <a:stretch>
            <a:fillRect/>
          </a:stretch>
        </p:blipFill>
        <p:spPr>
          <a:xfrm>
            <a:off x="2282118" y="2377173"/>
            <a:ext cx="4056346" cy="3039650"/>
          </a:xfrm>
          <a:prstGeom prst="rect">
            <a:avLst/>
          </a:prstGeom>
        </p:spPr>
      </p:pic>
    </p:spTree>
    <p:extLst>
      <p:ext uri="{BB962C8B-B14F-4D97-AF65-F5344CB8AC3E}">
        <p14:creationId xmlns:p14="http://schemas.microsoft.com/office/powerpoint/2010/main" val="1908755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E984A-23C5-1A1A-BF87-AF44CD33C5DB}"/>
              </a:ext>
            </a:extLst>
          </p:cNvPr>
          <p:cNvSpPr>
            <a:spLocks noGrp="1"/>
          </p:cNvSpPr>
          <p:nvPr>
            <p:ph type="title"/>
          </p:nvPr>
        </p:nvSpPr>
        <p:spPr/>
        <p:txBody>
          <a:bodyPr/>
          <a:lstStyle/>
          <a:p>
            <a:r>
              <a:rPr lang="en-US"/>
              <a:t>Design - Gas</a:t>
            </a:r>
          </a:p>
        </p:txBody>
      </p:sp>
      <p:sp>
        <p:nvSpPr>
          <p:cNvPr id="3" name="Content Placeholder 2">
            <a:extLst>
              <a:ext uri="{FF2B5EF4-FFF2-40B4-BE49-F238E27FC236}">
                <a16:creationId xmlns:a16="http://schemas.microsoft.com/office/drawing/2014/main" id="{1E3F44E6-E378-C595-9428-F5E5EB8F05B1}"/>
              </a:ext>
            </a:extLst>
          </p:cNvPr>
          <p:cNvSpPr>
            <a:spLocks noGrp="1"/>
          </p:cNvSpPr>
          <p:nvPr>
            <p:ph idx="1"/>
          </p:nvPr>
        </p:nvSpPr>
        <p:spPr/>
        <p:txBody>
          <a:bodyPr vert="horz" lIns="91440" tIns="45720" rIns="91440" bIns="45720" rtlCol="0" anchor="t">
            <a:normAutofit/>
          </a:bodyPr>
          <a:lstStyle/>
          <a:p>
            <a:r>
              <a:rPr lang="en-US"/>
              <a:t>Handling gas once it is generated, there is no storage in the system.</a:t>
            </a:r>
          </a:p>
          <a:p>
            <a:r>
              <a:rPr lang="en-US"/>
              <a:t>Gas Arrestor is used to prevent any combustion from going back into cell housing, this is used as a safety measure.</a:t>
            </a:r>
          </a:p>
          <a:p>
            <a:r>
              <a:rPr lang="en-US"/>
              <a:t>Gas System prevents the backflow of flame from causing damage to the system</a:t>
            </a:r>
          </a:p>
          <a:p>
            <a:endParaRPr lang="en-US"/>
          </a:p>
          <a:p>
            <a:endParaRPr lang="en-US"/>
          </a:p>
        </p:txBody>
      </p:sp>
    </p:spTree>
    <p:extLst>
      <p:ext uri="{BB962C8B-B14F-4D97-AF65-F5344CB8AC3E}">
        <p14:creationId xmlns:p14="http://schemas.microsoft.com/office/powerpoint/2010/main" val="13231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0284-4C68-FB4F-B054-B86BD7249E83}"/>
              </a:ext>
            </a:extLst>
          </p:cNvPr>
          <p:cNvSpPr>
            <a:spLocks noGrp="1"/>
          </p:cNvSpPr>
          <p:nvPr>
            <p:ph type="title"/>
          </p:nvPr>
        </p:nvSpPr>
        <p:spPr/>
        <p:txBody>
          <a:bodyPr/>
          <a:lstStyle/>
          <a:p>
            <a:r>
              <a:rPr lang="en-US"/>
              <a:t>Implementation - Gas</a:t>
            </a:r>
          </a:p>
        </p:txBody>
      </p:sp>
      <p:sp>
        <p:nvSpPr>
          <p:cNvPr id="3" name="Content Placeholder 2">
            <a:extLst>
              <a:ext uri="{FF2B5EF4-FFF2-40B4-BE49-F238E27FC236}">
                <a16:creationId xmlns:a16="http://schemas.microsoft.com/office/drawing/2014/main" id="{8474ABEA-D6B5-39A4-DA5A-AF323DBB0E5D}"/>
              </a:ext>
            </a:extLst>
          </p:cNvPr>
          <p:cNvSpPr>
            <a:spLocks noGrp="1"/>
          </p:cNvSpPr>
          <p:nvPr>
            <p:ph idx="1"/>
          </p:nvPr>
        </p:nvSpPr>
        <p:spPr/>
        <p:txBody>
          <a:bodyPr vert="horz" lIns="91440" tIns="45720" rIns="91440" bIns="45720" rtlCol="0" anchor="t">
            <a:normAutofit/>
          </a:bodyPr>
          <a:lstStyle/>
          <a:p>
            <a:r>
              <a:rPr lang="en-US">
                <a:ea typeface="+mn-lt"/>
                <a:cs typeface="+mn-lt"/>
              </a:rPr>
              <a:t>The system was turned on, the torch was removed, and no flame was lit. After some time of gas producing the flame was then lit. This caused flame to be sent backwards towards the arrestor.</a:t>
            </a:r>
          </a:p>
          <a:p>
            <a:pPr marL="0" indent="0">
              <a:buNone/>
            </a:pPr>
            <a:endParaRPr lang="en-US"/>
          </a:p>
          <a:p>
            <a:r>
              <a:rPr lang="en-US"/>
              <a:t>The water in the arrestor expels the flame and preventing it from travelling towards the cell.</a:t>
            </a:r>
          </a:p>
        </p:txBody>
      </p:sp>
      <p:pic>
        <p:nvPicPr>
          <p:cNvPr id="5" name="Picture 4" descr="A clear glass container with a pipe and a hose&#10;&#10;Description automatically generated">
            <a:extLst>
              <a:ext uri="{FF2B5EF4-FFF2-40B4-BE49-F238E27FC236}">
                <a16:creationId xmlns:a16="http://schemas.microsoft.com/office/drawing/2014/main" id="{4587BF15-35B3-7BCB-1FFB-8E0C73DD5200}"/>
              </a:ext>
            </a:extLst>
          </p:cNvPr>
          <p:cNvPicPr>
            <a:picLocks noChangeAspect="1"/>
          </p:cNvPicPr>
          <p:nvPr/>
        </p:nvPicPr>
        <p:blipFill>
          <a:blip r:embed="rId2"/>
          <a:stretch>
            <a:fillRect/>
          </a:stretch>
        </p:blipFill>
        <p:spPr>
          <a:xfrm>
            <a:off x="10129260" y="4900624"/>
            <a:ext cx="1696780" cy="1735544"/>
          </a:xfrm>
          <a:prstGeom prst="rect">
            <a:avLst/>
          </a:prstGeom>
        </p:spPr>
      </p:pic>
    </p:spTree>
    <p:extLst>
      <p:ext uri="{BB962C8B-B14F-4D97-AF65-F5344CB8AC3E}">
        <p14:creationId xmlns:p14="http://schemas.microsoft.com/office/powerpoint/2010/main" val="404237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2935-4692-D48A-EC1F-00841D84175E}"/>
              </a:ext>
            </a:extLst>
          </p:cNvPr>
          <p:cNvSpPr>
            <a:spLocks noGrp="1"/>
          </p:cNvSpPr>
          <p:nvPr>
            <p:ph type="title"/>
          </p:nvPr>
        </p:nvSpPr>
        <p:spPr/>
        <p:txBody>
          <a:bodyPr/>
          <a:lstStyle/>
          <a:p>
            <a:r>
              <a:rPr lang="en-US"/>
              <a:t>Implementation - Gas</a:t>
            </a:r>
          </a:p>
        </p:txBody>
      </p:sp>
      <p:pic>
        <p:nvPicPr>
          <p:cNvPr id="4" name="Boom">
            <a:hlinkClick r:id="" action="ppaction://media"/>
            <a:extLst>
              <a:ext uri="{FF2B5EF4-FFF2-40B4-BE49-F238E27FC236}">
                <a16:creationId xmlns:a16="http://schemas.microsoft.com/office/drawing/2014/main" id="{561EF4A6-2370-A582-3922-46A3073C3C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7173" y="1395608"/>
            <a:ext cx="8897655" cy="5006236"/>
          </a:xfrm>
          <a:prstGeom prst="rect">
            <a:avLst/>
          </a:prstGeom>
        </p:spPr>
      </p:pic>
    </p:spTree>
    <p:extLst>
      <p:ext uri="{BB962C8B-B14F-4D97-AF65-F5344CB8AC3E}">
        <p14:creationId xmlns:p14="http://schemas.microsoft.com/office/powerpoint/2010/main" val="137944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FA24-7824-070E-C71D-D179719AD7CA}"/>
              </a:ext>
            </a:extLst>
          </p:cNvPr>
          <p:cNvSpPr>
            <a:spLocks noGrp="1"/>
          </p:cNvSpPr>
          <p:nvPr>
            <p:ph type="title"/>
          </p:nvPr>
        </p:nvSpPr>
        <p:spPr/>
        <p:txBody>
          <a:bodyPr/>
          <a:lstStyle/>
          <a:p>
            <a:r>
              <a:rPr lang="en-US"/>
              <a:t>Design - Safety</a:t>
            </a:r>
          </a:p>
        </p:txBody>
      </p:sp>
      <p:sp>
        <p:nvSpPr>
          <p:cNvPr id="3" name="Content Placeholder 2">
            <a:extLst>
              <a:ext uri="{FF2B5EF4-FFF2-40B4-BE49-F238E27FC236}">
                <a16:creationId xmlns:a16="http://schemas.microsoft.com/office/drawing/2014/main" id="{3C34346E-50C3-6D5E-520F-4ED898856251}"/>
              </a:ext>
            </a:extLst>
          </p:cNvPr>
          <p:cNvSpPr>
            <a:spLocks noGrp="1"/>
          </p:cNvSpPr>
          <p:nvPr>
            <p:ph idx="1"/>
          </p:nvPr>
        </p:nvSpPr>
        <p:spPr>
          <a:xfrm>
            <a:off x="1587710" y="1468200"/>
            <a:ext cx="9486690" cy="3926152"/>
          </a:xfrm>
        </p:spPr>
        <p:txBody>
          <a:bodyPr vert="horz" lIns="91440" tIns="45720" rIns="91440" bIns="45720" rtlCol="0" anchor="t">
            <a:normAutofit/>
          </a:bodyPr>
          <a:lstStyle/>
          <a:p>
            <a:r>
              <a:rPr lang="en-US"/>
              <a:t>Cut off power to the pulse inverter if the system becomes unsafe</a:t>
            </a:r>
          </a:p>
          <a:p>
            <a:r>
              <a:rPr lang="en-US"/>
              <a:t>"Safe" is defined by conditions in which browns gas could ignite</a:t>
            </a:r>
          </a:p>
          <a:p>
            <a:pPr lvl="1">
              <a:buFont typeface="Courier New" panose="020B0604020202020204" pitchFamily="34" charset="0"/>
              <a:buChar char="o"/>
            </a:pPr>
            <a:r>
              <a:rPr lang="en-US"/>
              <a:t>Temperature rises above 100 </a:t>
            </a:r>
            <a:r>
              <a:rPr lang="en-US" sz="2000">
                <a:solidFill>
                  <a:srgbClr val="E8E8E8"/>
                </a:solidFill>
                <a:ea typeface="+mn-lt"/>
                <a:cs typeface="+mn-lt"/>
              </a:rPr>
              <a:t>°</a:t>
            </a:r>
            <a:r>
              <a:rPr lang="en-US"/>
              <a:t>C</a:t>
            </a:r>
            <a:r>
              <a:rPr lang="en-US">
                <a:solidFill>
                  <a:srgbClr val="FFFFFF"/>
                </a:solidFill>
                <a:ea typeface="+mn-lt"/>
                <a:cs typeface="+mn-lt"/>
              </a:rPr>
              <a:t> </a:t>
            </a:r>
          </a:p>
          <a:p>
            <a:pPr lvl="1">
              <a:buFont typeface="Courier New" panose="020B0604020202020204" pitchFamily="34" charset="0"/>
              <a:buChar char="o"/>
            </a:pPr>
            <a:r>
              <a:rPr lang="en-US">
                <a:solidFill>
                  <a:srgbClr val="FFFFFF"/>
                </a:solidFill>
              </a:rPr>
              <a:t>Pressure builds above 15 psi</a:t>
            </a:r>
          </a:p>
          <a:p>
            <a:r>
              <a:rPr lang="en-US">
                <a:solidFill>
                  <a:srgbClr val="FFFFFF"/>
                </a:solidFill>
              </a:rPr>
              <a:t>Design also includes user inputs to start/stop the system</a:t>
            </a:r>
          </a:p>
          <a:p>
            <a:pPr lvl="1">
              <a:buFont typeface="Courier New" panose="020B0604020202020204" pitchFamily="34" charset="0"/>
              <a:buChar char="o"/>
            </a:pPr>
            <a:r>
              <a:rPr lang="en-US">
                <a:solidFill>
                  <a:srgbClr val="FFFFFF"/>
                </a:solidFill>
              </a:rPr>
              <a:t>System is not producing a flame</a:t>
            </a:r>
            <a:endParaRPr lang="en-US"/>
          </a:p>
          <a:p>
            <a:pPr lvl="1">
              <a:buFont typeface="Courier New" panose="020B0604020202020204" pitchFamily="34" charset="0"/>
              <a:buChar char="o"/>
            </a:pPr>
            <a:r>
              <a:rPr lang="en-US">
                <a:solidFill>
                  <a:srgbClr val="FFFFFF"/>
                </a:solidFill>
              </a:rPr>
              <a:t>User presses the emergency stop button</a:t>
            </a:r>
          </a:p>
        </p:txBody>
      </p:sp>
      <p:pic>
        <p:nvPicPr>
          <p:cNvPr id="7" name="Picture 6" descr="ConnerSanders_Safety_Schematic.JPG">
            <a:extLst>
              <a:ext uri="{FF2B5EF4-FFF2-40B4-BE49-F238E27FC236}">
                <a16:creationId xmlns:a16="http://schemas.microsoft.com/office/drawing/2014/main" id="{F0097203-C6F9-EBD9-F293-82A1746CB7FF}"/>
              </a:ext>
            </a:extLst>
          </p:cNvPr>
          <p:cNvPicPr>
            <a:picLocks noChangeAspect="1"/>
          </p:cNvPicPr>
          <p:nvPr/>
        </p:nvPicPr>
        <p:blipFill>
          <a:blip r:embed="rId2"/>
          <a:stretch>
            <a:fillRect/>
          </a:stretch>
        </p:blipFill>
        <p:spPr>
          <a:xfrm>
            <a:off x="9557084" y="3429405"/>
            <a:ext cx="2372227" cy="3197581"/>
          </a:xfrm>
          <a:prstGeom prst="rect">
            <a:avLst/>
          </a:prstGeom>
        </p:spPr>
      </p:pic>
    </p:spTree>
    <p:extLst>
      <p:ext uri="{BB962C8B-B14F-4D97-AF65-F5344CB8AC3E}">
        <p14:creationId xmlns:p14="http://schemas.microsoft.com/office/powerpoint/2010/main" val="7746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D2A8-382E-988B-E3EC-89FF28806476}"/>
              </a:ext>
            </a:extLst>
          </p:cNvPr>
          <p:cNvSpPr>
            <a:spLocks noGrp="1"/>
          </p:cNvSpPr>
          <p:nvPr>
            <p:ph type="title"/>
          </p:nvPr>
        </p:nvSpPr>
        <p:spPr/>
        <p:txBody>
          <a:bodyPr/>
          <a:lstStyle/>
          <a:p>
            <a:r>
              <a:rPr lang="en-US"/>
              <a:t>Implementation - Safety</a:t>
            </a:r>
          </a:p>
        </p:txBody>
      </p:sp>
      <p:sp>
        <p:nvSpPr>
          <p:cNvPr id="3" name="Content Placeholder 2">
            <a:extLst>
              <a:ext uri="{FF2B5EF4-FFF2-40B4-BE49-F238E27FC236}">
                <a16:creationId xmlns:a16="http://schemas.microsoft.com/office/drawing/2014/main" id="{6741A1A6-8B29-E806-67A5-10D6999D8A58}"/>
              </a:ext>
            </a:extLst>
          </p:cNvPr>
          <p:cNvSpPr>
            <a:spLocks noGrp="1"/>
          </p:cNvSpPr>
          <p:nvPr>
            <p:ph idx="1"/>
          </p:nvPr>
        </p:nvSpPr>
        <p:spPr/>
        <p:txBody>
          <a:bodyPr vert="horz" lIns="91440" tIns="45720" rIns="91440" bIns="45720" rtlCol="0" anchor="t">
            <a:normAutofit/>
          </a:bodyPr>
          <a:lstStyle/>
          <a:p>
            <a:r>
              <a:rPr lang="en-US"/>
              <a:t>Original flame sensor was supposed to detect light between 200-370 nm - this was not the case. A second temperature sensor was used instead. </a:t>
            </a:r>
          </a:p>
          <a:p>
            <a:r>
              <a:rPr lang="en-US"/>
              <a:t>All other components behaved as expected and implementations went smoothly.</a:t>
            </a:r>
          </a:p>
          <a:p>
            <a:endParaRPr lang="en-US"/>
          </a:p>
        </p:txBody>
      </p:sp>
      <p:pic>
        <p:nvPicPr>
          <p:cNvPr id="4" name="Picture 3" descr="A green circuit board with holes&#10;&#10;Description automatically generated">
            <a:extLst>
              <a:ext uri="{FF2B5EF4-FFF2-40B4-BE49-F238E27FC236}">
                <a16:creationId xmlns:a16="http://schemas.microsoft.com/office/drawing/2014/main" id="{37CB8D01-AEEE-F338-DE5A-ABC0899F5807}"/>
              </a:ext>
            </a:extLst>
          </p:cNvPr>
          <p:cNvPicPr>
            <a:picLocks noChangeAspect="1"/>
          </p:cNvPicPr>
          <p:nvPr/>
        </p:nvPicPr>
        <p:blipFill>
          <a:blip r:embed="rId2"/>
          <a:stretch>
            <a:fillRect/>
          </a:stretch>
        </p:blipFill>
        <p:spPr>
          <a:xfrm>
            <a:off x="1586163" y="4541557"/>
            <a:ext cx="3404936" cy="1544780"/>
          </a:xfrm>
          <a:prstGeom prst="rect">
            <a:avLst/>
          </a:prstGeom>
        </p:spPr>
      </p:pic>
      <p:pic>
        <p:nvPicPr>
          <p:cNvPr id="5" name="Picture 4" descr="A close up of a circuit board&#10;&#10;Description automatically generated">
            <a:extLst>
              <a:ext uri="{FF2B5EF4-FFF2-40B4-BE49-F238E27FC236}">
                <a16:creationId xmlns:a16="http://schemas.microsoft.com/office/drawing/2014/main" id="{1EA13CAD-0788-5446-35A4-47B5EE1705BC}"/>
              </a:ext>
            </a:extLst>
          </p:cNvPr>
          <p:cNvPicPr>
            <a:picLocks noChangeAspect="1"/>
          </p:cNvPicPr>
          <p:nvPr/>
        </p:nvPicPr>
        <p:blipFill>
          <a:blip r:embed="rId3"/>
          <a:stretch>
            <a:fillRect/>
          </a:stretch>
        </p:blipFill>
        <p:spPr>
          <a:xfrm>
            <a:off x="4995110" y="4546464"/>
            <a:ext cx="3404937" cy="1534965"/>
          </a:xfrm>
          <a:prstGeom prst="rect">
            <a:avLst/>
          </a:prstGeom>
        </p:spPr>
      </p:pic>
    </p:spTree>
    <p:extLst>
      <p:ext uri="{BB962C8B-B14F-4D97-AF65-F5344CB8AC3E}">
        <p14:creationId xmlns:p14="http://schemas.microsoft.com/office/powerpoint/2010/main" val="2503682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1E05-FF91-9B33-745A-AA4591BBE6AA}"/>
              </a:ext>
            </a:extLst>
          </p:cNvPr>
          <p:cNvSpPr>
            <a:spLocks noGrp="1"/>
          </p:cNvSpPr>
          <p:nvPr>
            <p:ph type="title"/>
          </p:nvPr>
        </p:nvSpPr>
        <p:spPr/>
        <p:txBody>
          <a:bodyPr/>
          <a:lstStyle/>
          <a:p>
            <a:r>
              <a:rPr lang="en-US"/>
              <a:t>Experimentation</a:t>
            </a:r>
          </a:p>
        </p:txBody>
      </p:sp>
      <p:sp>
        <p:nvSpPr>
          <p:cNvPr id="3" name="Content Placeholder 2">
            <a:extLst>
              <a:ext uri="{FF2B5EF4-FFF2-40B4-BE49-F238E27FC236}">
                <a16:creationId xmlns:a16="http://schemas.microsoft.com/office/drawing/2014/main" id="{B21B0BE3-15E3-32AF-C9FB-8FD6616D2282}"/>
              </a:ext>
            </a:extLst>
          </p:cNvPr>
          <p:cNvSpPr>
            <a:spLocks noGrp="1"/>
          </p:cNvSpPr>
          <p:nvPr>
            <p:ph idx="1"/>
          </p:nvPr>
        </p:nvSpPr>
        <p:spPr/>
        <p:txBody>
          <a:bodyPr vert="horz" lIns="91440" tIns="45720" rIns="91440" bIns="45720" rtlCol="0" anchor="t">
            <a:normAutofit/>
          </a:bodyPr>
          <a:lstStyle/>
          <a:p>
            <a:r>
              <a:rPr lang="en-US">
                <a:ea typeface="+mn-lt"/>
                <a:cs typeface="+mn-lt"/>
              </a:rPr>
              <a:t>One of our measures of success was to improve the efficiency of electrolysis.</a:t>
            </a:r>
          </a:p>
          <a:p>
            <a:r>
              <a:rPr lang="en-US"/>
              <a:t>The other measure of success we wanted to do was have a constant flame output.</a:t>
            </a:r>
          </a:p>
          <a:p>
            <a:r>
              <a:rPr lang="en-US"/>
              <a:t>To be able to measure the input and output power of the system.</a:t>
            </a:r>
          </a:p>
          <a:p>
            <a:r>
              <a:rPr lang="en-US"/>
              <a:t>The accuracy of the pulse generator outputs frequency voltage</a:t>
            </a:r>
          </a:p>
          <a:p>
            <a:pPr marL="0" indent="0">
              <a:buNone/>
            </a:pPr>
            <a:endParaRPr lang="en-US"/>
          </a:p>
          <a:p>
            <a:endParaRPr lang="en-US"/>
          </a:p>
          <a:p>
            <a:endParaRPr lang="en-US"/>
          </a:p>
          <a:p>
            <a:endParaRPr lang="en-US"/>
          </a:p>
        </p:txBody>
      </p:sp>
    </p:spTree>
    <p:extLst>
      <p:ext uri="{BB962C8B-B14F-4D97-AF65-F5344CB8AC3E}">
        <p14:creationId xmlns:p14="http://schemas.microsoft.com/office/powerpoint/2010/main" val="272340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C398-10B8-0A84-BC3C-0F3D932BE34B}"/>
              </a:ext>
            </a:extLst>
          </p:cNvPr>
          <p:cNvSpPr>
            <a:spLocks noGrp="1"/>
          </p:cNvSpPr>
          <p:nvPr>
            <p:ph type="title"/>
          </p:nvPr>
        </p:nvSpPr>
        <p:spPr/>
        <p:txBody>
          <a:bodyPr/>
          <a:lstStyle/>
          <a:p>
            <a:r>
              <a:rPr lang="en-US"/>
              <a:t>The Problem is</a:t>
            </a:r>
          </a:p>
        </p:txBody>
      </p:sp>
      <p:sp>
        <p:nvSpPr>
          <p:cNvPr id="3" name="Content Placeholder 2">
            <a:extLst>
              <a:ext uri="{FF2B5EF4-FFF2-40B4-BE49-F238E27FC236}">
                <a16:creationId xmlns:a16="http://schemas.microsoft.com/office/drawing/2014/main" id="{C7C1C070-2F74-E05F-2498-63185E5B97F8}"/>
              </a:ext>
            </a:extLst>
          </p:cNvPr>
          <p:cNvSpPr>
            <a:spLocks noGrp="1"/>
          </p:cNvSpPr>
          <p:nvPr>
            <p:ph idx="1"/>
          </p:nvPr>
        </p:nvSpPr>
        <p:spPr/>
        <p:txBody>
          <a:bodyPr vert="horz" lIns="91440" tIns="45720" rIns="91440" bIns="45720" rtlCol="0" anchor="t">
            <a:normAutofit/>
          </a:bodyPr>
          <a:lstStyle/>
          <a:p>
            <a:pPr marL="342900" indent="-342900"/>
            <a:r>
              <a:rPr lang="en-US">
                <a:ea typeface="+mn-lt"/>
                <a:cs typeface="+mn-lt"/>
              </a:rPr>
              <a:t>The goal of the project was to create a water electrolysis system with modifications intended to boost its energy efficiency.</a:t>
            </a:r>
          </a:p>
          <a:p>
            <a:pPr marL="342900" indent="-342900"/>
            <a:r>
              <a:rPr lang="en-US">
                <a:ea typeface="+mn-lt"/>
                <a:cs typeface="+mn-lt"/>
              </a:rPr>
              <a:t>Modifications were also made to the base system to properly address public health risks associated with the project and comply with various safety standards.</a:t>
            </a:r>
            <a:endParaRPr lang="en-US"/>
          </a:p>
          <a:p>
            <a:endParaRPr lang="en-US"/>
          </a:p>
          <a:p>
            <a:endParaRPr lang="en-US"/>
          </a:p>
        </p:txBody>
      </p:sp>
    </p:spTree>
    <p:extLst>
      <p:ext uri="{BB962C8B-B14F-4D97-AF65-F5344CB8AC3E}">
        <p14:creationId xmlns:p14="http://schemas.microsoft.com/office/powerpoint/2010/main" val="300168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5424-9280-60D1-228B-B0064607EA2E}"/>
              </a:ext>
            </a:extLst>
          </p:cNvPr>
          <p:cNvSpPr>
            <a:spLocks noGrp="1"/>
          </p:cNvSpPr>
          <p:nvPr>
            <p:ph type="title"/>
          </p:nvPr>
        </p:nvSpPr>
        <p:spPr/>
        <p:txBody>
          <a:bodyPr/>
          <a:lstStyle/>
          <a:p>
            <a:r>
              <a:rPr lang="en-US"/>
              <a:t>What's Next?</a:t>
            </a:r>
          </a:p>
        </p:txBody>
      </p:sp>
      <p:sp>
        <p:nvSpPr>
          <p:cNvPr id="3" name="Content Placeholder 2">
            <a:extLst>
              <a:ext uri="{FF2B5EF4-FFF2-40B4-BE49-F238E27FC236}">
                <a16:creationId xmlns:a16="http://schemas.microsoft.com/office/drawing/2014/main" id="{30E4311E-AB90-8F2E-EC7E-A22B29B9BCAB}"/>
              </a:ext>
            </a:extLst>
          </p:cNvPr>
          <p:cNvSpPr>
            <a:spLocks noGrp="1"/>
          </p:cNvSpPr>
          <p:nvPr>
            <p:ph idx="1"/>
          </p:nvPr>
        </p:nvSpPr>
        <p:spPr/>
        <p:txBody>
          <a:bodyPr vert="horz" lIns="91440" tIns="45720" rIns="91440" bIns="45720" rtlCol="0" anchor="t">
            <a:normAutofit/>
          </a:bodyPr>
          <a:lstStyle/>
          <a:p>
            <a:r>
              <a:rPr lang="en-US"/>
              <a:t>We would like to increase the auxiliary capacitor.</a:t>
            </a:r>
          </a:p>
          <a:p>
            <a:r>
              <a:rPr lang="en-US">
                <a:ea typeface="+mn-lt"/>
                <a:cs typeface="+mn-lt"/>
              </a:rPr>
              <a:t>Implement a closed-loop feedback system for the pulse inverter's controller.</a:t>
            </a:r>
            <a:endParaRPr lang="en-US"/>
          </a:p>
          <a:p>
            <a:r>
              <a:rPr lang="en-US"/>
              <a:t>We would like to change both the power input sensor and the gas output sensor.</a:t>
            </a:r>
          </a:p>
          <a:p>
            <a:r>
              <a:rPr lang="en-US"/>
              <a:t>We would like a high sensor and low sensor for the water system.</a:t>
            </a:r>
          </a:p>
          <a:p>
            <a:r>
              <a:rPr lang="en-US"/>
              <a:t>Use a flame sensor instead of a temperature sensor to detect flame output.</a:t>
            </a:r>
          </a:p>
          <a:p>
            <a:pPr marL="0" indent="0">
              <a:buNone/>
            </a:pPr>
            <a:endParaRPr lang="en-US"/>
          </a:p>
        </p:txBody>
      </p:sp>
    </p:spTree>
    <p:extLst>
      <p:ext uri="{BB962C8B-B14F-4D97-AF65-F5344CB8AC3E}">
        <p14:creationId xmlns:p14="http://schemas.microsoft.com/office/powerpoint/2010/main" val="325284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F712-D48A-5EC0-2669-3373FB2C6E8B}"/>
              </a:ext>
            </a:extLst>
          </p:cNvPr>
          <p:cNvSpPr>
            <a:spLocks noGrp="1"/>
          </p:cNvSpPr>
          <p:nvPr>
            <p:ph type="title"/>
          </p:nvPr>
        </p:nvSpPr>
        <p:spPr/>
        <p:txBody>
          <a:bodyPr/>
          <a:lstStyle/>
          <a:p>
            <a:r>
              <a:rPr lang="en-US"/>
              <a:t>Budget</a:t>
            </a:r>
          </a:p>
        </p:txBody>
      </p:sp>
      <p:graphicFrame>
        <p:nvGraphicFramePr>
          <p:cNvPr id="6" name="Table 5">
            <a:extLst>
              <a:ext uri="{FF2B5EF4-FFF2-40B4-BE49-F238E27FC236}">
                <a16:creationId xmlns:a16="http://schemas.microsoft.com/office/drawing/2014/main" id="{BEF5FDE7-008A-BCBA-0857-C6ED8BAC2495}"/>
              </a:ext>
            </a:extLst>
          </p:cNvPr>
          <p:cNvGraphicFramePr>
            <a:graphicFrameLocks noGrp="1"/>
          </p:cNvGraphicFramePr>
          <p:nvPr>
            <p:extLst>
              <p:ext uri="{D42A27DB-BD31-4B8C-83A1-F6EECF244321}">
                <p14:modId xmlns:p14="http://schemas.microsoft.com/office/powerpoint/2010/main" val="3213832566"/>
              </p:ext>
            </p:extLst>
          </p:nvPr>
        </p:nvGraphicFramePr>
        <p:xfrm>
          <a:off x="1719406" y="2162869"/>
          <a:ext cx="3909628" cy="3876039"/>
        </p:xfrm>
        <a:graphic>
          <a:graphicData uri="http://schemas.openxmlformats.org/drawingml/2006/table">
            <a:tbl>
              <a:tblPr firstRow="1" bandRow="1">
                <a:tableStyleId>{073A0DAA-6AF3-43AB-8588-CEC1D06C72B9}</a:tableStyleId>
              </a:tblPr>
              <a:tblGrid>
                <a:gridCol w="1954814">
                  <a:extLst>
                    <a:ext uri="{9D8B030D-6E8A-4147-A177-3AD203B41FA5}">
                      <a16:colId xmlns:a16="http://schemas.microsoft.com/office/drawing/2014/main" val="3953555302"/>
                    </a:ext>
                  </a:extLst>
                </a:gridCol>
                <a:gridCol w="1954814">
                  <a:extLst>
                    <a:ext uri="{9D8B030D-6E8A-4147-A177-3AD203B41FA5}">
                      <a16:colId xmlns:a16="http://schemas.microsoft.com/office/drawing/2014/main" val="3493618505"/>
                    </a:ext>
                  </a:extLst>
                </a:gridCol>
              </a:tblGrid>
              <a:tr h="370840">
                <a:tc>
                  <a:txBody>
                    <a:bodyPr/>
                    <a:lstStyle/>
                    <a:p>
                      <a:pPr lvl="0">
                        <a:buNone/>
                      </a:pPr>
                      <a:r>
                        <a:rPr lang="en-US"/>
                        <a:t>Components</a:t>
                      </a:r>
                    </a:p>
                  </a:txBody>
                  <a:tcPr/>
                </a:tc>
                <a:tc>
                  <a:txBody>
                    <a:bodyPr/>
                    <a:lstStyle/>
                    <a:p>
                      <a:r>
                        <a:rPr lang="en-US"/>
                        <a:t>Price($)</a:t>
                      </a:r>
                    </a:p>
                  </a:txBody>
                  <a:tcPr/>
                </a:tc>
                <a:extLst>
                  <a:ext uri="{0D108BD9-81ED-4DB2-BD59-A6C34878D82A}">
                    <a16:rowId xmlns:a16="http://schemas.microsoft.com/office/drawing/2014/main" val="1936083645"/>
                  </a:ext>
                </a:extLst>
              </a:tr>
              <a:tr h="370840">
                <a:tc>
                  <a:txBody>
                    <a:bodyPr/>
                    <a:lstStyle/>
                    <a:p>
                      <a:r>
                        <a:rPr lang="en-US"/>
                        <a:t>Electrodes</a:t>
                      </a:r>
                    </a:p>
                  </a:txBody>
                  <a:tcPr/>
                </a:tc>
                <a:tc>
                  <a:txBody>
                    <a:bodyPr/>
                    <a:lstStyle/>
                    <a:p>
                      <a:r>
                        <a:rPr lang="en-US"/>
                        <a:t>180</a:t>
                      </a:r>
                    </a:p>
                  </a:txBody>
                  <a:tcPr/>
                </a:tc>
                <a:extLst>
                  <a:ext uri="{0D108BD9-81ED-4DB2-BD59-A6C34878D82A}">
                    <a16:rowId xmlns:a16="http://schemas.microsoft.com/office/drawing/2014/main" val="1078600728"/>
                  </a:ext>
                </a:extLst>
              </a:tr>
              <a:tr h="370840">
                <a:tc>
                  <a:txBody>
                    <a:bodyPr/>
                    <a:lstStyle/>
                    <a:p>
                      <a:r>
                        <a:rPr lang="en-US"/>
                        <a:t>Pulse Generator</a:t>
                      </a:r>
                    </a:p>
                  </a:txBody>
                  <a:tcPr/>
                </a:tc>
                <a:tc>
                  <a:txBody>
                    <a:bodyPr/>
                    <a:lstStyle/>
                    <a:p>
                      <a:r>
                        <a:rPr lang="en-US"/>
                        <a:t>90</a:t>
                      </a:r>
                    </a:p>
                  </a:txBody>
                  <a:tcPr/>
                </a:tc>
                <a:extLst>
                  <a:ext uri="{0D108BD9-81ED-4DB2-BD59-A6C34878D82A}">
                    <a16:rowId xmlns:a16="http://schemas.microsoft.com/office/drawing/2014/main" val="3387667666"/>
                  </a:ext>
                </a:extLst>
              </a:tr>
              <a:tr h="370840">
                <a:tc>
                  <a:txBody>
                    <a:bodyPr/>
                    <a:lstStyle/>
                    <a:p>
                      <a:r>
                        <a:rPr lang="en-US"/>
                        <a:t>Mini Compressor</a:t>
                      </a:r>
                    </a:p>
                  </a:txBody>
                  <a:tcPr/>
                </a:tc>
                <a:tc>
                  <a:txBody>
                    <a:bodyPr/>
                    <a:lstStyle/>
                    <a:p>
                      <a:r>
                        <a:rPr lang="en-US"/>
                        <a:t>400</a:t>
                      </a:r>
                    </a:p>
                  </a:txBody>
                  <a:tcPr/>
                </a:tc>
                <a:extLst>
                  <a:ext uri="{0D108BD9-81ED-4DB2-BD59-A6C34878D82A}">
                    <a16:rowId xmlns:a16="http://schemas.microsoft.com/office/drawing/2014/main" val="4070459523"/>
                  </a:ext>
                </a:extLst>
              </a:tr>
              <a:tr h="370840">
                <a:tc>
                  <a:txBody>
                    <a:bodyPr/>
                    <a:lstStyle/>
                    <a:p>
                      <a:r>
                        <a:rPr lang="en-US"/>
                        <a:t>Hydrogen Sensor</a:t>
                      </a:r>
                    </a:p>
                  </a:txBody>
                  <a:tcPr/>
                </a:tc>
                <a:tc>
                  <a:txBody>
                    <a:bodyPr/>
                    <a:lstStyle/>
                    <a:p>
                      <a:r>
                        <a:rPr lang="en-US"/>
                        <a:t>65</a:t>
                      </a:r>
                    </a:p>
                  </a:txBody>
                  <a:tcPr/>
                </a:tc>
                <a:extLst>
                  <a:ext uri="{0D108BD9-81ED-4DB2-BD59-A6C34878D82A}">
                    <a16:rowId xmlns:a16="http://schemas.microsoft.com/office/drawing/2014/main" val="3990639621"/>
                  </a:ext>
                </a:extLst>
              </a:tr>
              <a:tr h="370840">
                <a:tc>
                  <a:txBody>
                    <a:bodyPr/>
                    <a:lstStyle/>
                    <a:p>
                      <a:r>
                        <a:rPr lang="en-US"/>
                        <a:t>Housing System</a:t>
                      </a:r>
                    </a:p>
                  </a:txBody>
                  <a:tcPr/>
                </a:tc>
                <a:tc>
                  <a:txBody>
                    <a:bodyPr/>
                    <a:lstStyle/>
                    <a:p>
                      <a:r>
                        <a:rPr lang="en-US"/>
                        <a:t>80</a:t>
                      </a:r>
                    </a:p>
                  </a:txBody>
                  <a:tcPr/>
                </a:tc>
                <a:extLst>
                  <a:ext uri="{0D108BD9-81ED-4DB2-BD59-A6C34878D82A}">
                    <a16:rowId xmlns:a16="http://schemas.microsoft.com/office/drawing/2014/main" val="3888580444"/>
                  </a:ext>
                </a:extLst>
              </a:tr>
              <a:tr h="370840">
                <a:tc>
                  <a:txBody>
                    <a:bodyPr/>
                    <a:lstStyle/>
                    <a:p>
                      <a:r>
                        <a:rPr lang="en-US"/>
                        <a:t>Gas System</a:t>
                      </a:r>
                    </a:p>
                  </a:txBody>
                  <a:tcPr/>
                </a:tc>
                <a:tc>
                  <a:txBody>
                    <a:bodyPr/>
                    <a:lstStyle/>
                    <a:p>
                      <a:r>
                        <a:rPr lang="en-US"/>
                        <a:t>260</a:t>
                      </a:r>
                    </a:p>
                  </a:txBody>
                  <a:tcPr/>
                </a:tc>
                <a:extLst>
                  <a:ext uri="{0D108BD9-81ED-4DB2-BD59-A6C34878D82A}">
                    <a16:rowId xmlns:a16="http://schemas.microsoft.com/office/drawing/2014/main" val="577119307"/>
                  </a:ext>
                </a:extLst>
              </a:tr>
              <a:tr h="370840">
                <a:tc>
                  <a:txBody>
                    <a:bodyPr/>
                    <a:lstStyle/>
                    <a:p>
                      <a:r>
                        <a:rPr lang="en-US"/>
                        <a:t>Micro-controller</a:t>
                      </a:r>
                    </a:p>
                  </a:txBody>
                  <a:tcPr/>
                </a:tc>
                <a:tc>
                  <a:txBody>
                    <a:bodyPr/>
                    <a:lstStyle/>
                    <a:p>
                      <a:r>
                        <a:rPr lang="en-US"/>
                        <a:t>30</a:t>
                      </a:r>
                    </a:p>
                  </a:txBody>
                  <a:tcPr/>
                </a:tc>
                <a:extLst>
                  <a:ext uri="{0D108BD9-81ED-4DB2-BD59-A6C34878D82A}">
                    <a16:rowId xmlns:a16="http://schemas.microsoft.com/office/drawing/2014/main" val="1804645200"/>
                  </a:ext>
                </a:extLst>
              </a:tr>
              <a:tr h="370839">
                <a:tc>
                  <a:txBody>
                    <a:bodyPr/>
                    <a:lstStyle/>
                    <a:p>
                      <a:pPr lvl="0">
                        <a:buNone/>
                      </a:pPr>
                      <a:r>
                        <a:rPr lang="en-US"/>
                        <a:t>Total</a:t>
                      </a:r>
                    </a:p>
                  </a:txBody>
                  <a:tcPr/>
                </a:tc>
                <a:tc>
                  <a:txBody>
                    <a:bodyPr/>
                    <a:lstStyle/>
                    <a:p>
                      <a:pPr lvl="0">
                        <a:buNone/>
                      </a:pPr>
                      <a:r>
                        <a:rPr lang="en-US"/>
                        <a:t>925</a:t>
                      </a:r>
                    </a:p>
                  </a:txBody>
                  <a:tcPr/>
                </a:tc>
                <a:extLst>
                  <a:ext uri="{0D108BD9-81ED-4DB2-BD59-A6C34878D82A}">
                    <a16:rowId xmlns:a16="http://schemas.microsoft.com/office/drawing/2014/main" val="2105394010"/>
                  </a:ext>
                </a:extLst>
              </a:tr>
            </a:tbl>
          </a:graphicData>
        </a:graphic>
      </p:graphicFrame>
      <p:graphicFrame>
        <p:nvGraphicFramePr>
          <p:cNvPr id="7" name="Table 6">
            <a:extLst>
              <a:ext uri="{FF2B5EF4-FFF2-40B4-BE49-F238E27FC236}">
                <a16:creationId xmlns:a16="http://schemas.microsoft.com/office/drawing/2014/main" id="{3BD2B246-78D2-ADAD-2259-220798710EEE}"/>
              </a:ext>
            </a:extLst>
          </p:cNvPr>
          <p:cNvGraphicFramePr>
            <a:graphicFrameLocks noGrp="1"/>
          </p:cNvGraphicFramePr>
          <p:nvPr>
            <p:extLst>
              <p:ext uri="{D42A27DB-BD31-4B8C-83A1-F6EECF244321}">
                <p14:modId xmlns:p14="http://schemas.microsoft.com/office/powerpoint/2010/main" val="2446455383"/>
              </p:ext>
            </p:extLst>
          </p:nvPr>
        </p:nvGraphicFramePr>
        <p:xfrm>
          <a:off x="6555287" y="2160739"/>
          <a:ext cx="4519256" cy="2595880"/>
        </p:xfrm>
        <a:graphic>
          <a:graphicData uri="http://schemas.openxmlformats.org/drawingml/2006/table">
            <a:tbl>
              <a:tblPr firstRow="1" bandRow="1">
                <a:tableStyleId>{073A0DAA-6AF3-43AB-8588-CEC1D06C72B9}</a:tableStyleId>
              </a:tblPr>
              <a:tblGrid>
                <a:gridCol w="2259628">
                  <a:extLst>
                    <a:ext uri="{9D8B030D-6E8A-4147-A177-3AD203B41FA5}">
                      <a16:colId xmlns:a16="http://schemas.microsoft.com/office/drawing/2014/main" val="3319086385"/>
                    </a:ext>
                  </a:extLst>
                </a:gridCol>
                <a:gridCol w="2259628">
                  <a:extLst>
                    <a:ext uri="{9D8B030D-6E8A-4147-A177-3AD203B41FA5}">
                      <a16:colId xmlns:a16="http://schemas.microsoft.com/office/drawing/2014/main" val="2371171468"/>
                    </a:ext>
                  </a:extLst>
                </a:gridCol>
              </a:tblGrid>
              <a:tr h="370840">
                <a:tc>
                  <a:txBody>
                    <a:bodyPr/>
                    <a:lstStyle/>
                    <a:p>
                      <a:pPr lvl="0">
                        <a:buNone/>
                      </a:pPr>
                      <a:r>
                        <a:rPr lang="en-US"/>
                        <a:t>Components</a:t>
                      </a:r>
                    </a:p>
                  </a:txBody>
                  <a:tcPr/>
                </a:tc>
                <a:tc>
                  <a:txBody>
                    <a:bodyPr/>
                    <a:lstStyle/>
                    <a:p>
                      <a:r>
                        <a:rPr lang="en-US"/>
                        <a:t>Price($)</a:t>
                      </a:r>
                    </a:p>
                  </a:txBody>
                  <a:tcPr/>
                </a:tc>
                <a:extLst>
                  <a:ext uri="{0D108BD9-81ED-4DB2-BD59-A6C34878D82A}">
                    <a16:rowId xmlns:a16="http://schemas.microsoft.com/office/drawing/2014/main" val="979176860"/>
                  </a:ext>
                </a:extLst>
              </a:tr>
              <a:tr h="370840">
                <a:tc>
                  <a:txBody>
                    <a:bodyPr/>
                    <a:lstStyle/>
                    <a:p>
                      <a:r>
                        <a:rPr lang="en-US"/>
                        <a:t>Controller</a:t>
                      </a:r>
                    </a:p>
                  </a:txBody>
                  <a:tcPr/>
                </a:tc>
                <a:tc>
                  <a:txBody>
                    <a:bodyPr/>
                    <a:lstStyle/>
                    <a:p>
                      <a:pPr lvl="0">
                        <a:buNone/>
                      </a:pPr>
                      <a:r>
                        <a:rPr lang="en-US"/>
                        <a:t>155.72</a:t>
                      </a:r>
                    </a:p>
                  </a:txBody>
                  <a:tcPr/>
                </a:tc>
                <a:extLst>
                  <a:ext uri="{0D108BD9-81ED-4DB2-BD59-A6C34878D82A}">
                    <a16:rowId xmlns:a16="http://schemas.microsoft.com/office/drawing/2014/main" val="3400090683"/>
                  </a:ext>
                </a:extLst>
              </a:tr>
              <a:tr h="370840">
                <a:tc>
                  <a:txBody>
                    <a:bodyPr/>
                    <a:lstStyle/>
                    <a:p>
                      <a:r>
                        <a:rPr lang="en-US"/>
                        <a:t>Electrolysis</a:t>
                      </a:r>
                    </a:p>
                  </a:txBody>
                  <a:tcPr/>
                </a:tc>
                <a:tc>
                  <a:txBody>
                    <a:bodyPr/>
                    <a:lstStyle/>
                    <a:p>
                      <a:r>
                        <a:rPr lang="en-US"/>
                        <a:t>120.9</a:t>
                      </a:r>
                    </a:p>
                  </a:txBody>
                  <a:tcPr/>
                </a:tc>
                <a:extLst>
                  <a:ext uri="{0D108BD9-81ED-4DB2-BD59-A6C34878D82A}">
                    <a16:rowId xmlns:a16="http://schemas.microsoft.com/office/drawing/2014/main" val="1130652388"/>
                  </a:ext>
                </a:extLst>
              </a:tr>
              <a:tr h="370840">
                <a:tc>
                  <a:txBody>
                    <a:bodyPr/>
                    <a:lstStyle/>
                    <a:p>
                      <a:r>
                        <a:rPr lang="en-US"/>
                        <a:t>Gas</a:t>
                      </a:r>
                    </a:p>
                  </a:txBody>
                  <a:tcPr/>
                </a:tc>
                <a:tc>
                  <a:txBody>
                    <a:bodyPr/>
                    <a:lstStyle/>
                    <a:p>
                      <a:r>
                        <a:rPr lang="en-US"/>
                        <a:t>157.42</a:t>
                      </a:r>
                    </a:p>
                  </a:txBody>
                  <a:tcPr/>
                </a:tc>
                <a:extLst>
                  <a:ext uri="{0D108BD9-81ED-4DB2-BD59-A6C34878D82A}">
                    <a16:rowId xmlns:a16="http://schemas.microsoft.com/office/drawing/2014/main" val="4230132963"/>
                  </a:ext>
                </a:extLst>
              </a:tr>
              <a:tr h="370840">
                <a:tc>
                  <a:txBody>
                    <a:bodyPr/>
                    <a:lstStyle/>
                    <a:p>
                      <a:r>
                        <a:rPr lang="en-US"/>
                        <a:t>Power</a:t>
                      </a:r>
                    </a:p>
                  </a:txBody>
                  <a:tcPr/>
                </a:tc>
                <a:tc>
                  <a:txBody>
                    <a:bodyPr/>
                    <a:lstStyle/>
                    <a:p>
                      <a:r>
                        <a:rPr lang="en-US"/>
                        <a:t>33.97</a:t>
                      </a:r>
                    </a:p>
                  </a:txBody>
                  <a:tcPr/>
                </a:tc>
                <a:extLst>
                  <a:ext uri="{0D108BD9-81ED-4DB2-BD59-A6C34878D82A}">
                    <a16:rowId xmlns:a16="http://schemas.microsoft.com/office/drawing/2014/main" val="1834004662"/>
                  </a:ext>
                </a:extLst>
              </a:tr>
              <a:tr h="370840">
                <a:tc>
                  <a:txBody>
                    <a:bodyPr/>
                    <a:lstStyle/>
                    <a:p>
                      <a:r>
                        <a:rPr lang="en-US"/>
                        <a:t>Safety</a:t>
                      </a:r>
                    </a:p>
                  </a:txBody>
                  <a:tcPr/>
                </a:tc>
                <a:tc>
                  <a:txBody>
                    <a:bodyPr/>
                    <a:lstStyle/>
                    <a:p>
                      <a:r>
                        <a:rPr lang="en-US"/>
                        <a:t>152.64</a:t>
                      </a:r>
                    </a:p>
                  </a:txBody>
                  <a:tcPr/>
                </a:tc>
                <a:extLst>
                  <a:ext uri="{0D108BD9-81ED-4DB2-BD59-A6C34878D82A}">
                    <a16:rowId xmlns:a16="http://schemas.microsoft.com/office/drawing/2014/main" val="4039849949"/>
                  </a:ext>
                </a:extLst>
              </a:tr>
              <a:tr h="370840">
                <a:tc>
                  <a:txBody>
                    <a:bodyPr/>
                    <a:lstStyle/>
                    <a:p>
                      <a:r>
                        <a:rPr lang="en-US"/>
                        <a:t>Total</a:t>
                      </a:r>
                    </a:p>
                  </a:txBody>
                  <a:tcPr/>
                </a:tc>
                <a:tc>
                  <a:txBody>
                    <a:bodyPr/>
                    <a:lstStyle/>
                    <a:p>
                      <a:r>
                        <a:rPr lang="en-US"/>
                        <a:t>620.65</a:t>
                      </a:r>
                    </a:p>
                  </a:txBody>
                  <a:tcPr/>
                </a:tc>
                <a:extLst>
                  <a:ext uri="{0D108BD9-81ED-4DB2-BD59-A6C34878D82A}">
                    <a16:rowId xmlns:a16="http://schemas.microsoft.com/office/drawing/2014/main" val="4143617047"/>
                  </a:ext>
                </a:extLst>
              </a:tr>
            </a:tbl>
          </a:graphicData>
        </a:graphic>
      </p:graphicFrame>
      <p:sp>
        <p:nvSpPr>
          <p:cNvPr id="10" name="TextBox 9">
            <a:extLst>
              <a:ext uri="{FF2B5EF4-FFF2-40B4-BE49-F238E27FC236}">
                <a16:creationId xmlns:a16="http://schemas.microsoft.com/office/drawing/2014/main" id="{716A57AF-6335-58AA-ED31-1C6963FE3146}"/>
              </a:ext>
            </a:extLst>
          </p:cNvPr>
          <p:cNvSpPr txBox="1"/>
          <p:nvPr/>
        </p:nvSpPr>
        <p:spPr>
          <a:xfrm>
            <a:off x="1716066" y="1494772"/>
            <a:ext cx="9352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Predicted                                                                Real                                                                </a:t>
            </a:r>
          </a:p>
        </p:txBody>
      </p:sp>
    </p:spTree>
    <p:extLst>
      <p:ext uri="{BB962C8B-B14F-4D97-AF65-F5344CB8AC3E}">
        <p14:creationId xmlns:p14="http://schemas.microsoft.com/office/powerpoint/2010/main" val="248339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8DE9-AABD-E0BA-467C-FF03AB873F0F}"/>
              </a:ext>
            </a:extLst>
          </p:cNvPr>
          <p:cNvSpPr>
            <a:spLocks noGrp="1"/>
          </p:cNvSpPr>
          <p:nvPr>
            <p:ph type="title"/>
          </p:nvPr>
        </p:nvSpPr>
        <p:spPr/>
        <p:txBody>
          <a:bodyPr/>
          <a:lstStyle/>
          <a:p>
            <a:r>
              <a:rPr lang="en-US"/>
              <a:t>Demonstration</a:t>
            </a:r>
          </a:p>
        </p:txBody>
      </p:sp>
      <p:pic>
        <p:nvPicPr>
          <p:cNvPr id="9" name="Capstone Demo Video">
            <a:hlinkClick r:id="" action="ppaction://media"/>
            <a:extLst>
              <a:ext uri="{FF2B5EF4-FFF2-40B4-BE49-F238E27FC236}">
                <a16:creationId xmlns:a16="http://schemas.microsoft.com/office/drawing/2014/main" id="{2AB2FB85-D649-0F02-670B-10A8542429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9282" y="1082458"/>
            <a:ext cx="9753600" cy="5486400"/>
          </a:xfrm>
          <a:prstGeom prst="rect">
            <a:avLst/>
          </a:prstGeom>
        </p:spPr>
      </p:pic>
    </p:spTree>
    <p:extLst>
      <p:ext uri="{BB962C8B-B14F-4D97-AF65-F5344CB8AC3E}">
        <p14:creationId xmlns:p14="http://schemas.microsoft.com/office/powerpoint/2010/main" val="1395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54C41-4D88-0E68-C258-F42109AC1CCF}"/>
              </a:ext>
            </a:extLst>
          </p:cNvPr>
          <p:cNvSpPr>
            <a:spLocks noGrp="1"/>
          </p:cNvSpPr>
          <p:nvPr>
            <p:ph type="title"/>
          </p:nvPr>
        </p:nvSpPr>
        <p:spPr/>
        <p:txBody>
          <a:bodyPr/>
          <a:lstStyle/>
          <a:p>
            <a:r>
              <a:rPr lang="en-US"/>
              <a:t>Standards</a:t>
            </a:r>
          </a:p>
        </p:txBody>
      </p:sp>
      <p:sp>
        <p:nvSpPr>
          <p:cNvPr id="3" name="Content Placeholder 2">
            <a:extLst>
              <a:ext uri="{FF2B5EF4-FFF2-40B4-BE49-F238E27FC236}">
                <a16:creationId xmlns:a16="http://schemas.microsoft.com/office/drawing/2014/main" id="{88AF25F6-A55A-0AB8-6680-698BF0667A53}"/>
              </a:ext>
            </a:extLst>
          </p:cNvPr>
          <p:cNvSpPr>
            <a:spLocks noGrp="1"/>
          </p:cNvSpPr>
          <p:nvPr>
            <p:ph idx="1"/>
          </p:nvPr>
        </p:nvSpPr>
        <p:spPr/>
        <p:txBody>
          <a:bodyPr vert="horz" lIns="91440" tIns="45720" rIns="91440" bIns="45720" rtlCol="0" anchor="t">
            <a:normAutofit/>
          </a:bodyPr>
          <a:lstStyle/>
          <a:p>
            <a:r>
              <a:rPr lang="en-US"/>
              <a:t>1910.103 OSHA – Storage, handling, and transportation</a:t>
            </a:r>
          </a:p>
          <a:p>
            <a:r>
              <a:rPr lang="en-US"/>
              <a:t>NFPA 2 – Hydrogen Technolgies Code</a:t>
            </a:r>
          </a:p>
          <a:p>
            <a:r>
              <a:rPr lang="en-US"/>
              <a:t>NFPA 54 – National Fuel Gas Code</a:t>
            </a:r>
          </a:p>
          <a:p>
            <a:r>
              <a:rPr lang="en-US"/>
              <a:t>NFPA 70 – National Electrical Code</a:t>
            </a:r>
          </a:p>
          <a:p>
            <a:r>
              <a:rPr lang="en-US"/>
              <a:t>ANSI Z21.1 - American National Standards Institute</a:t>
            </a:r>
          </a:p>
        </p:txBody>
      </p:sp>
    </p:spTree>
    <p:extLst>
      <p:ext uri="{BB962C8B-B14F-4D97-AF65-F5344CB8AC3E}">
        <p14:creationId xmlns:p14="http://schemas.microsoft.com/office/powerpoint/2010/main" val="194908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7493C-F449-C729-B07F-46B4FA26FBB3}"/>
              </a:ext>
            </a:extLst>
          </p:cNvPr>
          <p:cNvSpPr>
            <a:spLocks noGrp="1"/>
          </p:cNvSpPr>
          <p:nvPr>
            <p:ph type="title"/>
          </p:nvPr>
        </p:nvSpPr>
        <p:spPr>
          <a:xfrm>
            <a:off x="1587710" y="455362"/>
            <a:ext cx="4390557" cy="1550419"/>
          </a:xfrm>
        </p:spPr>
        <p:txBody>
          <a:bodyPr>
            <a:normAutofit/>
          </a:bodyPr>
          <a:lstStyle/>
          <a:p>
            <a:r>
              <a:rPr lang="en-US"/>
              <a:t>Design - Power</a:t>
            </a:r>
          </a:p>
        </p:txBody>
      </p:sp>
      <p:sp>
        <p:nvSpPr>
          <p:cNvPr id="3" name="Content Placeholder 2">
            <a:extLst>
              <a:ext uri="{FF2B5EF4-FFF2-40B4-BE49-F238E27FC236}">
                <a16:creationId xmlns:a16="http://schemas.microsoft.com/office/drawing/2014/main" id="{B78ADF2A-035E-0AA6-340D-5D4852A5B4E6}"/>
              </a:ext>
            </a:extLst>
          </p:cNvPr>
          <p:cNvSpPr>
            <a:spLocks noGrp="1"/>
          </p:cNvSpPr>
          <p:nvPr>
            <p:ph idx="1"/>
          </p:nvPr>
        </p:nvSpPr>
        <p:spPr>
          <a:xfrm>
            <a:off x="1587710" y="2160016"/>
            <a:ext cx="4067909" cy="3926152"/>
          </a:xfrm>
        </p:spPr>
        <p:txBody>
          <a:bodyPr vert="horz" lIns="91440" tIns="45720" rIns="91440" bIns="45720" rtlCol="0" anchor="t">
            <a:normAutofit/>
          </a:bodyPr>
          <a:lstStyle/>
          <a:p>
            <a:r>
              <a:rPr lang="en-US"/>
              <a:t>What needs power?</a:t>
            </a:r>
          </a:p>
          <a:p>
            <a:r>
              <a:rPr lang="en-US"/>
              <a:t>The biggest power draw is the electrolysis cell itself.</a:t>
            </a:r>
          </a:p>
          <a:p>
            <a:r>
              <a:rPr lang="en-US"/>
              <a:t>When DC, it will draw around 240 watts.</a:t>
            </a:r>
          </a:p>
          <a:p>
            <a:r>
              <a:rPr lang="en-US"/>
              <a:t>To draw the 5 volts needed, a buck converter was used.</a:t>
            </a:r>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0844ED62-92B7-CE5B-200F-EFD4E3EE214B}"/>
              </a:ext>
            </a:extLst>
          </p:cNvPr>
          <p:cNvPicPr>
            <a:picLocks noChangeAspect="1"/>
          </p:cNvPicPr>
          <p:nvPr/>
        </p:nvPicPr>
        <p:blipFill>
          <a:blip r:embed="rId2"/>
          <a:stretch>
            <a:fillRect/>
          </a:stretch>
        </p:blipFill>
        <p:spPr>
          <a:xfrm>
            <a:off x="6224325" y="1348322"/>
            <a:ext cx="5199575" cy="4003673"/>
          </a:xfrm>
          <a:prstGeom prst="rect">
            <a:avLst/>
          </a:prstGeom>
        </p:spPr>
      </p:pic>
    </p:spTree>
    <p:extLst>
      <p:ext uri="{BB962C8B-B14F-4D97-AF65-F5344CB8AC3E}">
        <p14:creationId xmlns:p14="http://schemas.microsoft.com/office/powerpoint/2010/main" val="141533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D1E1D-70E9-276A-27C9-7704D7C68C2C}"/>
              </a:ext>
            </a:extLst>
          </p:cNvPr>
          <p:cNvSpPr>
            <a:spLocks noGrp="1"/>
          </p:cNvSpPr>
          <p:nvPr>
            <p:ph type="title"/>
          </p:nvPr>
        </p:nvSpPr>
        <p:spPr>
          <a:xfrm>
            <a:off x="5763820" y="455362"/>
            <a:ext cx="5310579" cy="1550419"/>
          </a:xfrm>
        </p:spPr>
        <p:txBody>
          <a:bodyPr>
            <a:normAutofit/>
          </a:bodyPr>
          <a:lstStyle/>
          <a:p>
            <a:r>
              <a:rPr lang="en-US"/>
              <a:t>Implementation - Power</a:t>
            </a:r>
          </a:p>
        </p:txBody>
      </p:sp>
      <p:sp>
        <p:nvSpPr>
          <p:cNvPr id="3" name="Content Placeholder 2">
            <a:extLst>
              <a:ext uri="{FF2B5EF4-FFF2-40B4-BE49-F238E27FC236}">
                <a16:creationId xmlns:a16="http://schemas.microsoft.com/office/drawing/2014/main" id="{5263110A-E344-E240-FECF-F884AA8EBAC7}"/>
              </a:ext>
            </a:extLst>
          </p:cNvPr>
          <p:cNvSpPr>
            <a:spLocks noGrp="1"/>
          </p:cNvSpPr>
          <p:nvPr>
            <p:ph idx="1"/>
          </p:nvPr>
        </p:nvSpPr>
        <p:spPr>
          <a:xfrm>
            <a:off x="5763820" y="2160016"/>
            <a:ext cx="5310579" cy="3926152"/>
          </a:xfrm>
        </p:spPr>
        <p:txBody>
          <a:bodyPr vert="horz" lIns="91440" tIns="45720" rIns="91440" bIns="45720" rtlCol="0">
            <a:normAutofit/>
          </a:bodyPr>
          <a:lstStyle/>
          <a:p>
            <a:r>
              <a:rPr lang="en-US"/>
              <a:t>Implementation is straightforward – just use a bus-bar.</a:t>
            </a:r>
          </a:p>
          <a:p>
            <a:r>
              <a:rPr lang="en-US"/>
              <a:t>The biggest challenge was finding wire sizes for DC testing.</a:t>
            </a:r>
          </a:p>
          <a:p>
            <a:r>
              <a:rPr lang="en-US"/>
              <a:t>The DC cell draws so much power it starts to lower the output of the supply.</a:t>
            </a:r>
          </a:p>
          <a:p>
            <a:endParaRPr lang="en-US"/>
          </a:p>
          <a:p>
            <a:endParaRPr lang="en-US"/>
          </a:p>
        </p:txBody>
      </p:sp>
      <p:pic>
        <p:nvPicPr>
          <p:cNvPr id="4" name="Picture 3" descr="A yellow and black digital multimeter&#10;&#10;Description automatically generated">
            <a:extLst>
              <a:ext uri="{FF2B5EF4-FFF2-40B4-BE49-F238E27FC236}">
                <a16:creationId xmlns:a16="http://schemas.microsoft.com/office/drawing/2014/main" id="{27BDDF9A-466A-5862-C953-39EA29587DDC}"/>
              </a:ext>
            </a:extLst>
          </p:cNvPr>
          <p:cNvPicPr>
            <a:picLocks noChangeAspect="1"/>
          </p:cNvPicPr>
          <p:nvPr/>
        </p:nvPicPr>
        <p:blipFill>
          <a:blip r:embed="rId2"/>
          <a:stretch>
            <a:fillRect/>
          </a:stretch>
        </p:blipFill>
        <p:spPr>
          <a:xfrm>
            <a:off x="660276" y="1522046"/>
            <a:ext cx="3217333" cy="4289777"/>
          </a:xfrm>
          <a:prstGeom prst="rect">
            <a:avLst/>
          </a:prstGeom>
        </p:spPr>
      </p:pic>
    </p:spTree>
    <p:extLst>
      <p:ext uri="{BB962C8B-B14F-4D97-AF65-F5344CB8AC3E}">
        <p14:creationId xmlns:p14="http://schemas.microsoft.com/office/powerpoint/2010/main" val="198047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939-CC5B-1ABB-1886-CF418A1B4281}"/>
              </a:ext>
            </a:extLst>
          </p:cNvPr>
          <p:cNvSpPr>
            <a:spLocks noGrp="1"/>
          </p:cNvSpPr>
          <p:nvPr>
            <p:ph type="title"/>
          </p:nvPr>
        </p:nvSpPr>
        <p:spPr/>
        <p:txBody>
          <a:bodyPr/>
          <a:lstStyle/>
          <a:p>
            <a:r>
              <a:rPr lang="en-US"/>
              <a:t>Design - Water</a:t>
            </a:r>
          </a:p>
        </p:txBody>
      </p:sp>
      <p:sp>
        <p:nvSpPr>
          <p:cNvPr id="3" name="Content Placeholder 2">
            <a:extLst>
              <a:ext uri="{FF2B5EF4-FFF2-40B4-BE49-F238E27FC236}">
                <a16:creationId xmlns:a16="http://schemas.microsoft.com/office/drawing/2014/main" id="{B13C4BFB-21DA-92B3-C670-16EC252BDFF5}"/>
              </a:ext>
            </a:extLst>
          </p:cNvPr>
          <p:cNvSpPr>
            <a:spLocks noGrp="1"/>
          </p:cNvSpPr>
          <p:nvPr>
            <p:ph idx="1"/>
          </p:nvPr>
        </p:nvSpPr>
        <p:spPr/>
        <p:txBody>
          <a:bodyPr vert="horz" lIns="91440" tIns="45720" rIns="91440" bIns="45720" rtlCol="0" anchor="t">
            <a:normAutofit/>
          </a:bodyPr>
          <a:lstStyle/>
          <a:p>
            <a:r>
              <a:rPr lang="en-US"/>
              <a:t>Needed a way to sense the level of the Water level without being in the cell</a:t>
            </a:r>
          </a:p>
          <a:p>
            <a:r>
              <a:rPr lang="en-US"/>
              <a:t>Had to ensure the was no backflow to make sure we would not contaminate the water supply</a:t>
            </a:r>
          </a:p>
          <a:p>
            <a:r>
              <a:rPr lang="en-US"/>
              <a:t>Had make sure the water would stay at an appropriate level</a:t>
            </a:r>
          </a:p>
          <a:p>
            <a:endParaRPr lang="en-US"/>
          </a:p>
        </p:txBody>
      </p:sp>
      <p:pic>
        <p:nvPicPr>
          <p:cNvPr id="4" name="Picture 3" descr="schematic.png">
            <a:extLst>
              <a:ext uri="{FF2B5EF4-FFF2-40B4-BE49-F238E27FC236}">
                <a16:creationId xmlns:a16="http://schemas.microsoft.com/office/drawing/2014/main" id="{5358F33D-79BA-ED10-B84A-730DB82DDA35}"/>
              </a:ext>
            </a:extLst>
          </p:cNvPr>
          <p:cNvPicPr>
            <a:picLocks noChangeAspect="1"/>
          </p:cNvPicPr>
          <p:nvPr/>
        </p:nvPicPr>
        <p:blipFill>
          <a:blip r:embed="rId2"/>
          <a:stretch>
            <a:fillRect/>
          </a:stretch>
        </p:blipFill>
        <p:spPr>
          <a:xfrm>
            <a:off x="1959429" y="4499445"/>
            <a:ext cx="4259943" cy="2177108"/>
          </a:xfrm>
          <a:prstGeom prst="rect">
            <a:avLst/>
          </a:prstGeom>
        </p:spPr>
      </p:pic>
    </p:spTree>
    <p:extLst>
      <p:ext uri="{BB962C8B-B14F-4D97-AF65-F5344CB8AC3E}">
        <p14:creationId xmlns:p14="http://schemas.microsoft.com/office/powerpoint/2010/main" val="33112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939-CC5B-1ABB-1886-CF418A1B4281}"/>
              </a:ext>
            </a:extLst>
          </p:cNvPr>
          <p:cNvSpPr>
            <a:spLocks noGrp="1"/>
          </p:cNvSpPr>
          <p:nvPr>
            <p:ph type="title"/>
          </p:nvPr>
        </p:nvSpPr>
        <p:spPr/>
        <p:txBody>
          <a:bodyPr/>
          <a:lstStyle/>
          <a:p>
            <a:r>
              <a:rPr lang="en-US"/>
              <a:t>Implementation - Water</a:t>
            </a:r>
          </a:p>
        </p:txBody>
      </p:sp>
      <p:sp>
        <p:nvSpPr>
          <p:cNvPr id="3" name="Content Placeholder 2">
            <a:extLst>
              <a:ext uri="{FF2B5EF4-FFF2-40B4-BE49-F238E27FC236}">
                <a16:creationId xmlns:a16="http://schemas.microsoft.com/office/drawing/2014/main" id="{B13C4BFB-21DA-92B3-C670-16EC252BDFF5}"/>
              </a:ext>
            </a:extLst>
          </p:cNvPr>
          <p:cNvSpPr>
            <a:spLocks noGrp="1"/>
          </p:cNvSpPr>
          <p:nvPr>
            <p:ph idx="1"/>
          </p:nvPr>
        </p:nvSpPr>
        <p:spPr>
          <a:xfrm>
            <a:off x="1587710" y="2160016"/>
            <a:ext cx="9486690" cy="3660501"/>
          </a:xfrm>
        </p:spPr>
        <p:txBody>
          <a:bodyPr vert="horz" lIns="91440" tIns="45720" rIns="91440" bIns="45720" rtlCol="0" anchor="t">
            <a:normAutofit/>
          </a:bodyPr>
          <a:lstStyle/>
          <a:p>
            <a:r>
              <a:rPr lang="en-US"/>
              <a:t>Original Design did not work</a:t>
            </a:r>
          </a:p>
          <a:p>
            <a:r>
              <a:rPr lang="en-US"/>
              <a:t>Needed to invert the signal from the sensor</a:t>
            </a:r>
          </a:p>
          <a:p>
            <a:r>
              <a:rPr lang="en-US"/>
              <a:t>Could have used a micro-controller but went with an analog circuit</a:t>
            </a:r>
          </a:p>
        </p:txBody>
      </p:sp>
    </p:spTree>
    <p:extLst>
      <p:ext uri="{BB962C8B-B14F-4D97-AF65-F5344CB8AC3E}">
        <p14:creationId xmlns:p14="http://schemas.microsoft.com/office/powerpoint/2010/main" val="397076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4E428AD7-8339-35D3-6441-D6A05DAF5458}"/>
              </a:ext>
            </a:extLst>
          </p:cNvPr>
          <p:cNvSpPr>
            <a:spLocks noGrp="1"/>
          </p:cNvSpPr>
          <p:nvPr>
            <p:ph type="title"/>
          </p:nvPr>
        </p:nvSpPr>
        <p:spPr>
          <a:xfrm>
            <a:off x="1600516" y="1247140"/>
            <a:ext cx="10267189" cy="838273"/>
          </a:xfrm>
        </p:spPr>
        <p:txBody>
          <a:bodyPr vert="horz" lIns="91440" tIns="45720" rIns="91440" bIns="45720" rtlCol="0" anchor="t">
            <a:normAutofit/>
          </a:bodyPr>
          <a:lstStyle/>
          <a:p>
            <a:r>
              <a:rPr lang="en-US" sz="4200">
                <a:solidFill>
                  <a:srgbClr val="FFFFFF"/>
                </a:solidFill>
              </a:rPr>
              <a:t>Implementation - Water</a:t>
            </a:r>
          </a:p>
        </p:txBody>
      </p:sp>
      <p:sp>
        <p:nvSpPr>
          <p:cNvPr id="17" name="Rectangle 16">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ckflow.jpg">
            <a:extLst>
              <a:ext uri="{FF2B5EF4-FFF2-40B4-BE49-F238E27FC236}">
                <a16:creationId xmlns:a16="http://schemas.microsoft.com/office/drawing/2014/main" id="{B6748684-18D9-040D-CFF9-D5D0F10D9394}"/>
              </a:ext>
            </a:extLst>
          </p:cNvPr>
          <p:cNvPicPr>
            <a:picLocks noChangeAspect="1"/>
          </p:cNvPicPr>
          <p:nvPr/>
        </p:nvPicPr>
        <p:blipFill>
          <a:blip r:embed="rId2"/>
          <a:stretch>
            <a:fillRect/>
          </a:stretch>
        </p:blipFill>
        <p:spPr>
          <a:xfrm>
            <a:off x="6737758" y="2421272"/>
            <a:ext cx="4644703" cy="3203894"/>
          </a:xfrm>
          <a:prstGeom prst="rect">
            <a:avLst/>
          </a:prstGeom>
        </p:spPr>
      </p:pic>
      <p:sp>
        <p:nvSpPr>
          <p:cNvPr id="8" name="Rectangle 7">
            <a:extLst>
              <a:ext uri="{FF2B5EF4-FFF2-40B4-BE49-F238E27FC236}">
                <a16:creationId xmlns:a16="http://schemas.microsoft.com/office/drawing/2014/main" id="{976934FD-9A7D-C869-DE86-950B636D9C7B}"/>
              </a:ext>
            </a:extLst>
          </p:cNvPr>
          <p:cNvSpPr/>
          <p:nvPr/>
        </p:nvSpPr>
        <p:spPr>
          <a:xfrm>
            <a:off x="1683487" y="2418907"/>
            <a:ext cx="3872022" cy="27290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white circles with black lines&#10;&#10;Description automatically generated">
            <a:extLst>
              <a:ext uri="{FF2B5EF4-FFF2-40B4-BE49-F238E27FC236}">
                <a16:creationId xmlns:a16="http://schemas.microsoft.com/office/drawing/2014/main" id="{5FCB3AAF-6EE3-9B8D-DCDA-436698A4398F}"/>
              </a:ext>
            </a:extLst>
          </p:cNvPr>
          <p:cNvPicPr>
            <a:picLocks noChangeAspect="1"/>
          </p:cNvPicPr>
          <p:nvPr/>
        </p:nvPicPr>
        <p:blipFill>
          <a:blip r:embed="rId3"/>
          <a:stretch>
            <a:fillRect/>
          </a:stretch>
        </p:blipFill>
        <p:spPr>
          <a:xfrm>
            <a:off x="1747555" y="2597246"/>
            <a:ext cx="3733102" cy="2373932"/>
          </a:xfrm>
          <a:prstGeom prst="rect">
            <a:avLst/>
          </a:prstGeom>
        </p:spPr>
      </p:pic>
    </p:spTree>
    <p:extLst>
      <p:ext uri="{BB962C8B-B14F-4D97-AF65-F5344CB8AC3E}">
        <p14:creationId xmlns:p14="http://schemas.microsoft.com/office/powerpoint/2010/main" val="274254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EEAF-663D-FAE1-8731-D32FDEB480AB}"/>
              </a:ext>
            </a:extLst>
          </p:cNvPr>
          <p:cNvSpPr>
            <a:spLocks noGrp="1"/>
          </p:cNvSpPr>
          <p:nvPr>
            <p:ph type="title"/>
          </p:nvPr>
        </p:nvSpPr>
        <p:spPr/>
        <p:txBody>
          <a:bodyPr/>
          <a:lstStyle/>
          <a:p>
            <a:r>
              <a:rPr lang="en-US"/>
              <a:t>Design - Electrolysis</a:t>
            </a:r>
          </a:p>
        </p:txBody>
      </p:sp>
      <p:sp>
        <p:nvSpPr>
          <p:cNvPr id="3" name="Content Placeholder 2">
            <a:extLst>
              <a:ext uri="{FF2B5EF4-FFF2-40B4-BE49-F238E27FC236}">
                <a16:creationId xmlns:a16="http://schemas.microsoft.com/office/drawing/2014/main" id="{109637B9-7739-B3CC-EC55-39025CEA763D}"/>
              </a:ext>
            </a:extLst>
          </p:cNvPr>
          <p:cNvSpPr>
            <a:spLocks noGrp="1"/>
          </p:cNvSpPr>
          <p:nvPr>
            <p:ph idx="1"/>
          </p:nvPr>
        </p:nvSpPr>
        <p:spPr/>
        <p:txBody>
          <a:bodyPr vert="horz" lIns="91440" tIns="45720" rIns="91440" bIns="45720" rtlCol="0" anchor="t">
            <a:normAutofit/>
          </a:bodyPr>
          <a:lstStyle/>
          <a:p>
            <a:r>
              <a:rPr lang="en-US">
                <a:latin typeface="Arial"/>
                <a:cs typeface="Arial"/>
              </a:rPr>
              <a:t>Needs to include the electrolytic cell and the</a:t>
            </a:r>
          </a:p>
          <a:p>
            <a:pPr marL="0" indent="0">
              <a:buNone/>
            </a:pPr>
            <a:r>
              <a:rPr lang="en-US">
                <a:latin typeface="Arial"/>
                <a:cs typeface="Arial"/>
              </a:rPr>
              <a:t>tools for efficiency boosting</a:t>
            </a:r>
            <a:endParaRPr lang="en-US"/>
          </a:p>
          <a:p>
            <a:pPr lvl="1">
              <a:buFont typeface="Courier New" panose="020B0604020202020204" pitchFamily="34" charset="0"/>
              <a:buChar char="o"/>
            </a:pPr>
            <a:r>
              <a:rPr lang="en-US"/>
              <a:t>Pulse inverter</a:t>
            </a:r>
          </a:p>
          <a:p>
            <a:pPr lvl="1">
              <a:buFont typeface="Courier New" panose="020B0604020202020204" pitchFamily="34" charset="0"/>
              <a:buChar char="o"/>
            </a:pPr>
            <a:r>
              <a:rPr lang="en-US"/>
              <a:t>Rectifier</a:t>
            </a:r>
          </a:p>
          <a:p>
            <a:pPr lvl="1">
              <a:buFont typeface="Courier New" panose="020B0604020202020204" pitchFamily="34" charset="0"/>
              <a:buChar char="o"/>
            </a:pPr>
            <a:r>
              <a:rPr lang="en-US"/>
              <a:t>Magnets</a:t>
            </a:r>
          </a:p>
          <a:p>
            <a:pPr lvl="1">
              <a:buFont typeface="Courier New" panose="020B0604020202020204" pitchFamily="34" charset="0"/>
              <a:buChar char="o"/>
            </a:pPr>
            <a:r>
              <a:rPr lang="en-US"/>
              <a:t>Coupling capacitor</a:t>
            </a:r>
          </a:p>
          <a:p>
            <a:pPr marL="0" indent="0">
              <a:buNone/>
            </a:pPr>
            <a:endParaRPr lang="en-US"/>
          </a:p>
          <a:p>
            <a:pPr marL="0" indent="0">
              <a:buNone/>
            </a:pPr>
            <a:endParaRPr lang="en-US"/>
          </a:p>
        </p:txBody>
      </p:sp>
      <p:pic>
        <p:nvPicPr>
          <p:cNvPr id="4" name="Picture 3" descr="A diagram of a water machine&#10;&#10;Description automatically generated">
            <a:extLst>
              <a:ext uri="{FF2B5EF4-FFF2-40B4-BE49-F238E27FC236}">
                <a16:creationId xmlns:a16="http://schemas.microsoft.com/office/drawing/2014/main" id="{2DCEE2F5-0A3D-6CC1-A6E3-1DA149C3DAF4}"/>
              </a:ext>
            </a:extLst>
          </p:cNvPr>
          <p:cNvPicPr>
            <a:picLocks noChangeAspect="1"/>
          </p:cNvPicPr>
          <p:nvPr/>
        </p:nvPicPr>
        <p:blipFill>
          <a:blip r:embed="rId2"/>
          <a:stretch>
            <a:fillRect/>
          </a:stretch>
        </p:blipFill>
        <p:spPr>
          <a:xfrm>
            <a:off x="8204067" y="1717520"/>
            <a:ext cx="3568210" cy="3837460"/>
          </a:xfrm>
          <a:prstGeom prst="rect">
            <a:avLst/>
          </a:prstGeom>
        </p:spPr>
      </p:pic>
    </p:spTree>
    <p:extLst>
      <p:ext uri="{BB962C8B-B14F-4D97-AF65-F5344CB8AC3E}">
        <p14:creationId xmlns:p14="http://schemas.microsoft.com/office/powerpoint/2010/main" val="3533801927"/>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InterweaveVTI</vt:lpstr>
      <vt:lpstr>Pulse-Inverted Electrolyzer – Capstone Team 3</vt:lpstr>
      <vt:lpstr>The Problem is</vt:lpstr>
      <vt:lpstr>Standards</vt:lpstr>
      <vt:lpstr>Design - Power</vt:lpstr>
      <vt:lpstr>Implementation - Power</vt:lpstr>
      <vt:lpstr>Design - Water</vt:lpstr>
      <vt:lpstr>Implementation - Water</vt:lpstr>
      <vt:lpstr>Implementation - Water</vt:lpstr>
      <vt:lpstr>Design - Electrolysis</vt:lpstr>
      <vt:lpstr>Implementation - Electrolysis</vt:lpstr>
      <vt:lpstr>Design - Controller</vt:lpstr>
      <vt:lpstr>Implementation - Controller</vt:lpstr>
      <vt:lpstr>Implementation - Controller</vt:lpstr>
      <vt:lpstr>Design - Gas</vt:lpstr>
      <vt:lpstr>Implementation - Gas</vt:lpstr>
      <vt:lpstr>Implementation - Gas</vt:lpstr>
      <vt:lpstr>Design - Safety</vt:lpstr>
      <vt:lpstr>Implementation - Safety</vt:lpstr>
      <vt:lpstr>Experimentation</vt:lpstr>
      <vt:lpstr>What's Next?</vt:lpstr>
      <vt:lpstr>Budget</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cp:revision>
  <dcterms:created xsi:type="dcterms:W3CDTF">2024-04-21T18:39:02Z</dcterms:created>
  <dcterms:modified xsi:type="dcterms:W3CDTF">2024-04-21T22:48:56Z</dcterms:modified>
</cp:coreProperties>
</file>